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81" r:id="rId2"/>
  </p:sldMasterIdLst>
  <p:notesMasterIdLst>
    <p:notesMasterId r:id="rId12"/>
  </p:notesMasterIdLst>
  <p:handoutMasterIdLst>
    <p:handoutMasterId r:id="rId13"/>
  </p:handoutMasterIdLst>
  <p:sldIdLst>
    <p:sldId id="725" r:id="rId3"/>
    <p:sldId id="736" r:id="rId4"/>
    <p:sldId id="727" r:id="rId5"/>
    <p:sldId id="743" r:id="rId6"/>
    <p:sldId id="733" r:id="rId7"/>
    <p:sldId id="739" r:id="rId8"/>
    <p:sldId id="740" r:id="rId9"/>
    <p:sldId id="735" r:id="rId10"/>
    <p:sldId id="74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man" initials="n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C4A"/>
    <a:srgbClr val="CB05A5"/>
    <a:srgbClr val="4EADD8"/>
    <a:srgbClr val="FF6026"/>
    <a:srgbClr val="FFCC00"/>
    <a:srgbClr val="DBD7C4"/>
    <a:srgbClr val="FFFFFF"/>
    <a:srgbClr val="525252"/>
    <a:srgbClr val="3D3D3D"/>
    <a:srgbClr val="7DC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50" autoAdjust="0"/>
    <p:restoredTop sz="92651" autoAdjust="0"/>
  </p:normalViewPr>
  <p:slideViewPr>
    <p:cSldViewPr snapToGrid="0">
      <p:cViewPr varScale="1">
        <p:scale>
          <a:sx n="172" d="100"/>
          <a:sy n="172" d="100"/>
        </p:scale>
        <p:origin x="-352" y="-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ColorStyle" Target="colors4.xml"/><Relationship Id="rId3" Type="http://schemas.microsoft.com/office/2011/relationships/chartStyle" Target="styl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Relationship Id="rId2" Type="http://schemas.microsoft.com/office/2011/relationships/chartColorStyle" Target="colors5.xml"/><Relationship Id="rId3" Type="http://schemas.microsoft.com/office/2011/relationships/chartStyle" Target="style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Relationship Id="rId2" Type="http://schemas.microsoft.com/office/2011/relationships/chartColorStyle" Target="colors6.xml"/><Relationship Id="rId3" Type="http://schemas.microsoft.com/office/2011/relationships/chartStyle" Target="style6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Relationship Id="rId2" Type="http://schemas.microsoft.com/office/2011/relationships/chartColorStyle" Target="colors7.xml"/><Relationship Id="rId3" Type="http://schemas.microsoft.com/office/2011/relationships/chartStyle" Target="style7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Relationship Id="rId2" Type="http://schemas.microsoft.com/office/2011/relationships/chartColorStyle" Target="colors8.xml"/><Relationship Id="rId3" Type="http://schemas.microsoft.com/office/2011/relationships/chartStyle" Target="style8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Relationship Id="rId2" Type="http://schemas.microsoft.com/office/2011/relationships/chartColorStyle" Target="colors9.xml"/><Relationship Id="rId3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80.0</c:v>
                </c:pt>
                <c:pt idx="1">
                  <c:v>20.0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3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85.0</c:v>
                </c:pt>
                <c:pt idx="1">
                  <c:v>15.0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65.0</c:v>
                </c:pt>
                <c:pt idx="1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5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elete val="1"/>
          </c:dLbls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70.0</c:v>
                </c:pt>
                <c:pt idx="1">
                  <c:v>30.0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bubble3D val="0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90.0</c:v>
                </c:pt>
                <c:pt idx="1">
                  <c:v>10.0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361958661417"/>
          <c:y val="0.113460930520366"/>
          <c:w val="0.584776082677166"/>
          <c:h val="0.8771640700563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explosion val="6"/>
          <c:dPt>
            <c:idx val="0"/>
            <c:bubble3D val="0"/>
            <c:explosion val="3"/>
            <c:spPr>
              <a:solidFill>
                <a:srgbClr val="FF6026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0"/>
            <c:spPr>
              <a:solidFill>
                <a:srgbClr val="063C4A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55.0</c:v>
                </c:pt>
                <c:pt idx="1">
                  <c:v>45.0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266DC-3F3C-449A-BC6E-D531D805F7A9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115F4E-AC98-4E70-82BF-F4E4A04652F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224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ED1F-7359-4BB9-B338-380A8CF23E1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276AB-BD88-447A-A729-46A483C0B9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51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72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1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0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248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368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22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548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0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276AB-BD88-447A-A729-46A483C0B9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410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Obas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rgbClr val="FF602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590550"/>
          </a:xfrm>
        </p:spPr>
        <p:txBody>
          <a:bodyPr/>
          <a:lstStyle>
            <a:lvl1pPr marL="0" indent="0" algn="ctr">
              <a:buNone/>
              <a:defRPr>
                <a:solidFill>
                  <a:srgbClr val="063C4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0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len\Desktop\Untitled-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len\Desktop\asa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81000" y="1167048"/>
            <a:ext cx="11449050" cy="4997073"/>
          </a:xfrm>
        </p:spPr>
        <p:txBody>
          <a:bodyPr/>
          <a:lstStyle>
            <a:lvl1pPr>
              <a:buClr>
                <a:srgbClr val="063C4A"/>
              </a:buClr>
              <a:defRPr sz="2000">
                <a:solidFill>
                  <a:srgbClr val="063C4A"/>
                </a:solidFill>
              </a:defRPr>
            </a:lvl1pPr>
            <a:lvl2pPr>
              <a:buClr>
                <a:srgbClr val="063C4A"/>
              </a:buClr>
              <a:defRPr sz="1900">
                <a:solidFill>
                  <a:srgbClr val="063C4A"/>
                </a:solidFill>
              </a:defRPr>
            </a:lvl2pPr>
            <a:lvl3pPr>
              <a:buClr>
                <a:srgbClr val="063C4A"/>
              </a:buClr>
              <a:defRPr>
                <a:solidFill>
                  <a:srgbClr val="063C4A"/>
                </a:solidFill>
              </a:defRPr>
            </a:lvl3pPr>
            <a:lvl4pPr>
              <a:buClr>
                <a:srgbClr val="063C4A"/>
              </a:buClr>
              <a:defRPr>
                <a:solidFill>
                  <a:srgbClr val="063C4A"/>
                </a:solidFill>
              </a:defRPr>
            </a:lvl4pPr>
            <a:lvl5pPr>
              <a:buClr>
                <a:srgbClr val="063C4A"/>
              </a:buClr>
              <a:defRPr>
                <a:solidFill>
                  <a:srgbClr val="063C4A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C:\Users\anujs\Desktop\collateral\Adcart Lable\AdCart Logo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35467" y="6123007"/>
            <a:ext cx="1475152" cy="444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167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75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866F50E2-AF36-4311-A71E-B82330456821}" type="datetimeFigureOut">
              <a:rPr lang="en-US" smtClean="0"/>
              <a:pPr/>
              <a:t>1/28/16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/>
          <a:p>
            <a:fld id="{94B6519F-E414-4A45-BBCF-CFBB8AB61DE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EA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293313"/>
            <a:ext cx="11468099" cy="6596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1" y="1167048"/>
            <a:ext cx="11468098" cy="5013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3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F60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3366"/>
        </a:buClr>
        <a:buFont typeface="Courier New" panose="02070309020205020404" pitchFamily="49" charset="0"/>
        <a:buChar char="o"/>
        <a:defRPr sz="2000" kern="1200">
          <a:solidFill>
            <a:srgbClr val="32323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Courier New" panose="02070309020205020404" pitchFamily="49" charset="0"/>
        <a:buChar char="o"/>
        <a:defRPr sz="1900" kern="1200">
          <a:solidFill>
            <a:srgbClr val="32323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Courier New" panose="02070309020205020404" pitchFamily="49" charset="0"/>
        <a:buChar char="o"/>
        <a:defRPr sz="1800" kern="1200">
          <a:solidFill>
            <a:srgbClr val="32323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Courier New" panose="02070309020205020404" pitchFamily="49" charset="0"/>
        <a:buChar char="o"/>
        <a:defRPr sz="1700" kern="1200">
          <a:solidFill>
            <a:srgbClr val="32323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3366"/>
        </a:buClr>
        <a:buFont typeface="Courier New" panose="02070309020205020404" pitchFamily="49" charset="0"/>
        <a:buChar char="o"/>
        <a:defRPr sz="1600" kern="1200">
          <a:solidFill>
            <a:srgbClr val="32323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4EAD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n\Desktop\as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7943" y="1545861"/>
            <a:ext cx="10145486" cy="1470025"/>
          </a:xfrm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Effective, Cost Efficient, and Highly Targeted Advertising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34975"/>
            <a:ext cx="12192000" cy="590550"/>
          </a:xfrm>
        </p:spPr>
        <p:txBody>
          <a:bodyPr>
            <a:normAutofit/>
          </a:bodyPr>
          <a:lstStyle/>
          <a:p>
            <a:r>
              <a:rPr lang="en-US" dirty="0"/>
              <a:t>Helping Businesses Reach </a:t>
            </a:r>
            <a:r>
              <a:rPr lang="en-US" dirty="0" smtClean="0"/>
              <a:t>Local </a:t>
            </a:r>
            <a:r>
              <a:rPr lang="en-US" dirty="0"/>
              <a:t>Consumers Since </a:t>
            </a:r>
            <a:r>
              <a:rPr lang="en-US" dirty="0" smtClean="0"/>
              <a:t>1951</a:t>
            </a:r>
            <a:endParaRPr lang="en-US" dirty="0"/>
          </a:p>
        </p:txBody>
      </p:sp>
      <p:pic>
        <p:nvPicPr>
          <p:cNvPr id="4" name="Picture 3" descr="C:\Users\anujs\Desktop\collateral\Adcart Lable\AdCart 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86459" y="4806038"/>
            <a:ext cx="3819083" cy="1150104"/>
          </a:xfrm>
          <a:prstGeom prst="rect">
            <a:avLst/>
          </a:prstGeom>
          <a:noFill/>
          <a:effectLst>
            <a:glow rad="190500">
              <a:schemeClr val="tx2">
                <a:lumMod val="60000"/>
                <a:lumOff val="40000"/>
                <a:alpha val="53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379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23690" y="3342532"/>
            <a:ext cx="3916485" cy="2973608"/>
            <a:chOff x="623690" y="3342532"/>
            <a:chExt cx="3916485" cy="2973608"/>
          </a:xfrm>
        </p:grpSpPr>
        <p:sp>
          <p:nvSpPr>
            <p:cNvPr id="19" name="Oval 18"/>
            <p:cNvSpPr/>
            <p:nvPr/>
          </p:nvSpPr>
          <p:spPr>
            <a:xfrm>
              <a:off x="623690" y="3342532"/>
              <a:ext cx="2973608" cy="29736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87685" y="3468902"/>
              <a:ext cx="3652490" cy="2720868"/>
              <a:chOff x="887685" y="3582623"/>
              <a:chExt cx="3652490" cy="2720868"/>
            </a:xfrm>
          </p:grpSpPr>
          <p:pic>
            <p:nvPicPr>
              <p:cNvPr id="15" name="Picture 3" descr="C:\Users\alen\Desktop\Untitled-3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115" t="1" r="48416" b="53014"/>
              <a:stretch/>
            </p:blipFill>
            <p:spPr bwMode="auto">
              <a:xfrm>
                <a:off x="887685" y="3582623"/>
                <a:ext cx="3652490" cy="27208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658247" y="4608734"/>
                <a:ext cx="1808251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2"/>
                <a:r>
                  <a:rPr lang="en-US" sz="1600" b="1" dirty="0">
                    <a:solidFill>
                      <a:schemeClr val="bg1"/>
                    </a:solidFill>
                  </a:rPr>
                  <a:t>60+ Years of </a:t>
                </a:r>
                <a:endParaRPr lang="en-US" sz="1600" b="1" dirty="0" smtClean="0">
                  <a:solidFill>
                    <a:schemeClr val="bg1"/>
                  </a:solidFill>
                </a:endParaRPr>
              </a:p>
              <a:p>
                <a:pPr marL="0" lvl="2"/>
                <a:r>
                  <a:rPr lang="en-US" sz="1600" b="1" dirty="0" smtClean="0">
                    <a:solidFill>
                      <a:schemeClr val="bg1"/>
                    </a:solidFill>
                  </a:rPr>
                  <a:t>Building </a:t>
                </a:r>
              </a:p>
              <a:p>
                <a:pPr marL="0" lvl="2"/>
                <a:r>
                  <a:rPr lang="en-US" sz="1600" b="1" dirty="0" smtClean="0">
                    <a:solidFill>
                      <a:schemeClr val="bg1"/>
                    </a:solidFill>
                  </a:rPr>
                  <a:t>Brands</a:t>
                </a:r>
                <a:endParaRPr lang="en-US" sz="1600" b="1" dirty="0">
                  <a:solidFill>
                    <a:schemeClr val="bg1"/>
                  </a:solidFill>
                </a:endParaRPr>
              </a:p>
              <a:p>
                <a:endParaRPr lang="en-US" dirty="0"/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2343460" y="487751"/>
            <a:ext cx="2973608" cy="2973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6160724" y="3474241"/>
            <a:ext cx="2973608" cy="2973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409613" y="487751"/>
            <a:ext cx="2973608" cy="29736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432915" y="572295"/>
            <a:ext cx="3816875" cy="2720868"/>
            <a:chOff x="2449358" y="1229841"/>
            <a:chExt cx="3816875" cy="2720868"/>
          </a:xfrm>
        </p:grpSpPr>
        <p:pic>
          <p:nvPicPr>
            <p:cNvPr id="16" name="Picture 3" descr="C:\Users\alen\Desktop\Untitled-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5" t="1" r="48416" b="53014"/>
            <a:stretch/>
          </p:blipFill>
          <p:spPr bwMode="auto">
            <a:xfrm>
              <a:off x="2613743" y="1229841"/>
              <a:ext cx="3652490" cy="272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/>
            <p:cNvSpPr txBox="1"/>
            <p:nvPr/>
          </p:nvSpPr>
          <p:spPr>
            <a:xfrm>
              <a:off x="2449358" y="2248612"/>
              <a:ext cx="244011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sz="1600" b="1" dirty="0">
                  <a:solidFill>
                    <a:schemeClr val="bg1"/>
                  </a:solidFill>
                </a:rPr>
                <a:t>2,600+ Active Business 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2"/>
              <a:r>
                <a:rPr lang="en-US" sz="1600" b="1" dirty="0" smtClean="0">
                  <a:solidFill>
                    <a:schemeClr val="bg1"/>
                  </a:solidFill>
                </a:rPr>
                <a:t>Clients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2</a:t>
            </a:fld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76362" y="572295"/>
            <a:ext cx="3652490" cy="2720868"/>
            <a:chOff x="8015409" y="1157922"/>
            <a:chExt cx="3652490" cy="2720868"/>
          </a:xfrm>
        </p:grpSpPr>
        <p:pic>
          <p:nvPicPr>
            <p:cNvPr id="13" name="Picture 3" descr="C:\Users\alen\Desktop\Untitled-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5" t="1" r="48416" b="53014"/>
            <a:stretch/>
          </p:blipFill>
          <p:spPr bwMode="auto">
            <a:xfrm>
              <a:off x="8015409" y="1157922"/>
              <a:ext cx="3652490" cy="272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Box 35"/>
            <p:cNvSpPr txBox="1"/>
            <p:nvPr/>
          </p:nvSpPr>
          <p:spPr>
            <a:xfrm>
              <a:off x="8015409" y="2257458"/>
              <a:ext cx="2440111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2"/>
              <a:r>
                <a:rPr lang="en-US" sz="1600" b="1" dirty="0">
                  <a:solidFill>
                    <a:schemeClr val="bg1"/>
                  </a:solidFill>
                </a:rPr>
                <a:t>A+ BBB 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lvl="2"/>
              <a:r>
                <a:rPr lang="en-US" sz="1600" b="1" dirty="0" smtClean="0">
                  <a:solidFill>
                    <a:schemeClr val="bg1"/>
                  </a:solidFill>
                </a:rPr>
                <a:t>Rating</a:t>
              </a:r>
              <a:endParaRPr lang="en-US" sz="1600" b="1" dirty="0">
                <a:solidFill>
                  <a:schemeClr val="bg1"/>
                </a:solidFill>
              </a:endParaRPr>
            </a:p>
            <a:p>
              <a:endParaRPr lang="en-US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435149" y="3541799"/>
            <a:ext cx="3652490" cy="2720868"/>
            <a:chOff x="6041179" y="3762395"/>
            <a:chExt cx="3652490" cy="2720868"/>
          </a:xfrm>
        </p:grpSpPr>
        <p:pic>
          <p:nvPicPr>
            <p:cNvPr id="14" name="Picture 3" descr="C:\Users\alen\Desktop\Untitled-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5" t="1" r="48416" b="53014"/>
            <a:stretch/>
          </p:blipFill>
          <p:spPr bwMode="auto">
            <a:xfrm>
              <a:off x="6041179" y="3762395"/>
              <a:ext cx="3652490" cy="2720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6756825" y="4733215"/>
              <a:ext cx="1839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2"/>
              <a:r>
                <a:rPr lang="en-US" sz="1600" b="1" dirty="0">
                  <a:solidFill>
                    <a:schemeClr val="bg1"/>
                  </a:solidFill>
                </a:rPr>
                <a:t>3,000+ Stores </a:t>
              </a:r>
              <a:endParaRPr lang="en-US" sz="1600" b="1" dirty="0" smtClean="0">
                <a:solidFill>
                  <a:schemeClr val="bg1"/>
                </a:solidFill>
              </a:endParaRPr>
            </a:p>
            <a:p>
              <a:pPr marL="0" lvl="2"/>
              <a:r>
                <a:rPr lang="en-US" sz="1600" b="1" dirty="0" smtClean="0">
                  <a:solidFill>
                    <a:schemeClr val="bg1"/>
                  </a:solidFill>
                </a:rPr>
                <a:t>Across </a:t>
              </a:r>
            </a:p>
            <a:p>
              <a:pPr marL="0" lvl="2"/>
              <a:r>
                <a:rPr lang="en-US" sz="1600" b="1" dirty="0" smtClean="0">
                  <a:solidFill>
                    <a:schemeClr val="bg1"/>
                  </a:solidFill>
                </a:rPr>
                <a:t>The </a:t>
              </a:r>
              <a:r>
                <a:rPr lang="en-US" sz="1600" b="1" dirty="0">
                  <a:solidFill>
                    <a:schemeClr val="bg1"/>
                  </a:solidFill>
                </a:rPr>
                <a:t>US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7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504372" y="2999172"/>
            <a:ext cx="8844272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0123012" y="2629891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575307" y="2735775"/>
            <a:ext cx="974785" cy="523220"/>
            <a:chOff x="361950" y="2006572"/>
            <a:chExt cx="974785" cy="523220"/>
          </a:xfrm>
        </p:grpSpPr>
        <p:sp>
          <p:nvSpPr>
            <p:cNvPr id="52" name="Chevron 51"/>
            <p:cNvSpPr/>
            <p:nvPr/>
          </p:nvSpPr>
          <p:spPr>
            <a:xfrm>
              <a:off x="361950" y="2013621"/>
              <a:ext cx="974785" cy="50895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8283" y="2006572"/>
              <a:ext cx="636714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6000">
                  <a:solidFill>
                    <a:schemeClr val="bg1"/>
                  </a:solidFill>
                  <a:latin typeface="Cinzel Decorative Black" panose="00000A00000000000000" pitchFamily="50" charset="0"/>
                </a:defRPr>
              </a:lvl1pPr>
            </a:lstStyle>
            <a:p>
              <a:r>
                <a:rPr lang="en-US" sz="2800" b="1" dirty="0" smtClean="0">
                  <a:effectLst>
                    <a:outerShdw blurRad="63500" dist="25400" dir="46800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01</a:t>
              </a:r>
              <a:endParaRPr lang="en-US" sz="2800" b="1" dirty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1526885" y="1288040"/>
            <a:ext cx="5971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63C4A"/>
                </a:solidFill>
              </a:rPr>
              <a:t>Unmatched </a:t>
            </a:r>
            <a:r>
              <a:rPr lang="en-US" b="1" dirty="0" smtClean="0">
                <a:solidFill>
                  <a:srgbClr val="063C4A"/>
                </a:solidFill>
              </a:rPr>
              <a:t>Exposure</a:t>
            </a:r>
            <a:endParaRPr lang="en-US" b="1" dirty="0">
              <a:solidFill>
                <a:srgbClr val="063C4A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526885" y="1715261"/>
            <a:ext cx="10586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just"/>
            <a:r>
              <a:rPr lang="en-US" sz="1300" dirty="0" smtClean="0">
                <a:solidFill>
                  <a:schemeClr val="bg1"/>
                </a:solidFill>
              </a:rPr>
              <a:t>The average consumer spends over 40 minutes per shopping visit. Compare that with the expensive TV and radio spots, or billboards.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26885" y="2141152"/>
            <a:ext cx="10326448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300" dirty="0" smtClean="0">
                <a:solidFill>
                  <a:schemeClr val="bg1"/>
                </a:solidFill>
              </a:rPr>
              <a:t>Your </a:t>
            </a:r>
            <a:r>
              <a:rPr lang="en-US" sz="1300" dirty="0">
                <a:solidFill>
                  <a:schemeClr val="bg1"/>
                </a:solidFill>
              </a:rPr>
              <a:t>message is seen by the customer week after week as they visit their </a:t>
            </a:r>
            <a:r>
              <a:rPr lang="en-US" sz="1300" dirty="0" smtClean="0">
                <a:solidFill>
                  <a:schemeClr val="bg1"/>
                </a:solidFill>
              </a:rPr>
              <a:t>local grocery store </a:t>
            </a:r>
          </a:p>
          <a:p>
            <a:pPr marL="0" lvl="2"/>
            <a:endParaRPr lang="en-US" sz="1300" dirty="0" smtClean="0">
              <a:solidFill>
                <a:schemeClr val="bg1"/>
              </a:solidFill>
            </a:endParaRPr>
          </a:p>
          <a:p>
            <a:pPr marL="0" lvl="2"/>
            <a:r>
              <a:rPr lang="en-US" sz="1300" dirty="0" smtClean="0">
                <a:solidFill>
                  <a:schemeClr val="bg1"/>
                </a:solidFill>
              </a:rPr>
              <a:t>The average household visits their local grocery store 9 times per month.</a:t>
            </a:r>
            <a:endParaRPr lang="en-US" sz="1300" dirty="0">
              <a:solidFill>
                <a:schemeClr val="bg1"/>
              </a:solidFill>
            </a:endParaRPr>
          </a:p>
          <a:p>
            <a:endParaRPr lang="en-US" sz="1400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1550092" y="4582810"/>
            <a:ext cx="8844272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10168732" y="4213529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/>
          <p:cNvGrpSpPr/>
          <p:nvPr/>
        </p:nvGrpSpPr>
        <p:grpSpPr>
          <a:xfrm>
            <a:off x="621027" y="4319413"/>
            <a:ext cx="974785" cy="523220"/>
            <a:chOff x="361950" y="2006572"/>
            <a:chExt cx="974785" cy="523220"/>
          </a:xfrm>
        </p:grpSpPr>
        <p:sp>
          <p:nvSpPr>
            <p:cNvPr id="73" name="Chevron 72"/>
            <p:cNvSpPr/>
            <p:nvPr/>
          </p:nvSpPr>
          <p:spPr>
            <a:xfrm>
              <a:off x="361950" y="2013621"/>
              <a:ext cx="974785" cy="50895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03931" y="2006572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6000">
                  <a:solidFill>
                    <a:schemeClr val="bg1"/>
                  </a:solidFill>
                  <a:latin typeface="Cinzel Decorative Black" panose="00000A00000000000000" pitchFamily="50" charset="0"/>
                </a:defRPr>
              </a:lvl1pPr>
            </a:lstStyle>
            <a:p>
              <a:r>
                <a:rPr lang="en-US" sz="2800" b="1" dirty="0" smtClean="0">
                  <a:effectLst>
                    <a:outerShdw blurRad="63500" dist="25400" dir="46800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02</a:t>
              </a:r>
              <a:endParaRPr lang="en-US" sz="2800" b="1" dirty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1526884" y="3703157"/>
            <a:ext cx="36107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63C4A"/>
                </a:solidFill>
              </a:rPr>
              <a:t>Focused </a:t>
            </a:r>
            <a:r>
              <a:rPr lang="en-US" b="1" dirty="0">
                <a:solidFill>
                  <a:srgbClr val="063C4A"/>
                </a:solidFill>
              </a:rPr>
              <a:t>Promotion</a:t>
            </a:r>
          </a:p>
          <a:p>
            <a:endParaRPr lang="en-US" b="1" dirty="0">
              <a:solidFill>
                <a:srgbClr val="063C4A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526885" y="4104762"/>
            <a:ext cx="1066511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</a:rPr>
              <a:t>With </a:t>
            </a:r>
            <a:r>
              <a:rPr lang="en-US" sz="1300" dirty="0" err="1" smtClean="0">
                <a:solidFill>
                  <a:schemeClr val="bg1"/>
                </a:solidFill>
              </a:rPr>
              <a:t>AdCart</a:t>
            </a:r>
            <a:r>
              <a:rPr lang="en-US" sz="1300" dirty="0" smtClean="0">
                <a:solidFill>
                  <a:schemeClr val="bg1"/>
                </a:solidFill>
              </a:rPr>
              <a:t>, </a:t>
            </a:r>
            <a:r>
              <a:rPr lang="en-US" sz="1300" dirty="0" err="1" smtClean="0">
                <a:solidFill>
                  <a:schemeClr val="bg1"/>
                </a:solidFill>
              </a:rPr>
              <a:t>BiLo</a:t>
            </a:r>
            <a:r>
              <a:rPr lang="en-US" sz="1300" dirty="0" smtClean="0">
                <a:solidFill>
                  <a:schemeClr val="bg1"/>
                </a:solidFill>
              </a:rPr>
              <a:t> and Ingles you </a:t>
            </a:r>
            <a:r>
              <a:rPr lang="en-US" sz="1300" dirty="0">
                <a:solidFill>
                  <a:schemeClr val="bg1"/>
                </a:solidFill>
              </a:rPr>
              <a:t>reach </a:t>
            </a:r>
            <a:r>
              <a:rPr lang="en-US" sz="1300" dirty="0" smtClean="0">
                <a:solidFill>
                  <a:schemeClr val="bg1"/>
                </a:solidFill>
              </a:rPr>
              <a:t>customers when </a:t>
            </a:r>
            <a:r>
              <a:rPr lang="en-US" sz="1300" dirty="0">
                <a:solidFill>
                  <a:schemeClr val="bg1"/>
                </a:solidFill>
              </a:rPr>
              <a:t>they have shopping on their mind</a:t>
            </a:r>
            <a:r>
              <a:rPr lang="en-US" sz="1300" dirty="0" smtClean="0">
                <a:solidFill>
                  <a:schemeClr val="bg1"/>
                </a:solidFill>
              </a:rPr>
              <a:t>.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1504372" y="5917964"/>
            <a:ext cx="8844272" cy="0"/>
          </a:xfrm>
          <a:prstGeom prst="line">
            <a:avLst/>
          </a:prstGeom>
          <a:ln w="571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0123012" y="5548683"/>
            <a:ext cx="451264" cy="697066"/>
          </a:xfrm>
          <a:prstGeom prst="line">
            <a:avLst/>
          </a:prstGeom>
          <a:ln w="57150">
            <a:solidFill>
              <a:srgbClr val="FFFFFF"/>
            </a:solidFill>
          </a:ln>
          <a:effectLst>
            <a:outerShdw blurRad="50800" dist="635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/>
          <p:cNvGrpSpPr/>
          <p:nvPr/>
        </p:nvGrpSpPr>
        <p:grpSpPr>
          <a:xfrm>
            <a:off x="575307" y="5654567"/>
            <a:ext cx="974785" cy="523220"/>
            <a:chOff x="361950" y="2006572"/>
            <a:chExt cx="974785" cy="523220"/>
          </a:xfrm>
        </p:grpSpPr>
        <p:sp>
          <p:nvSpPr>
            <p:cNvPr id="80" name="Chevron 79"/>
            <p:cNvSpPr/>
            <p:nvPr/>
          </p:nvSpPr>
          <p:spPr>
            <a:xfrm>
              <a:off x="361950" y="2013621"/>
              <a:ext cx="974785" cy="508958"/>
            </a:xfrm>
            <a:prstGeom prst="chevron">
              <a:avLst/>
            </a:prstGeom>
            <a:solidFill>
              <a:schemeClr val="bg1">
                <a:lumMod val="85000"/>
                <a:alpha val="9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03931" y="2006572"/>
              <a:ext cx="585418" cy="523220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en-US"/>
              </a:defPPr>
              <a:lvl1pPr algn="ctr">
                <a:defRPr sz="6000">
                  <a:solidFill>
                    <a:schemeClr val="bg1"/>
                  </a:solidFill>
                  <a:latin typeface="Cinzel Decorative Black" panose="00000A00000000000000" pitchFamily="50" charset="0"/>
                </a:defRPr>
              </a:lvl1pPr>
            </a:lstStyle>
            <a:p>
              <a:r>
                <a:rPr lang="en-US" sz="2800" b="1" dirty="0" smtClean="0">
                  <a:effectLst>
                    <a:outerShdw blurRad="63500" dist="25400" dir="46800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+mj-lt"/>
                </a:rPr>
                <a:t>03</a:t>
              </a:r>
              <a:endParaRPr lang="en-US" sz="2800" b="1" dirty="0">
                <a:effectLst>
                  <a:outerShdw blurRad="63500" dist="25400" dir="46800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1526885" y="5070311"/>
            <a:ext cx="371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63C4A"/>
                </a:solidFill>
              </a:rPr>
              <a:t>Highly Targeted Advertising</a:t>
            </a:r>
            <a:r>
              <a:rPr lang="en-US" b="1" dirty="0" smtClean="0">
                <a:solidFill>
                  <a:srgbClr val="063C4A"/>
                </a:solidFill>
              </a:rPr>
              <a:t>!</a:t>
            </a:r>
            <a:endParaRPr lang="en-US" b="1" dirty="0">
              <a:solidFill>
                <a:srgbClr val="063C4A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526885" y="5426765"/>
            <a:ext cx="10698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1300" dirty="0" smtClean="0">
                <a:solidFill>
                  <a:schemeClr val="bg1"/>
                </a:solidFill>
              </a:rPr>
              <a:t>Your brand </a:t>
            </a:r>
            <a:r>
              <a:rPr lang="en-US" sz="1300" dirty="0">
                <a:solidFill>
                  <a:schemeClr val="bg1"/>
                </a:solidFill>
              </a:rPr>
              <a:t>is seen by the person in charge of purchasing for the household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7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61465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en-US" sz="3200" b="1" dirty="0" smtClean="0">
                <a:solidFill>
                  <a:schemeClr val="bg1"/>
                </a:solidFill>
              </a:rPr>
              <a:t>Adjacent to isle directory for maximum exposure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380" y="1802878"/>
            <a:ext cx="6002153" cy="450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64"/>
            <a:ext cx="1219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</a:rPr>
              <a:t>Always in the customer’s sight, always on the customer’s mind!</a:t>
            </a:r>
            <a:endParaRPr lang="en-US" sz="22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WhatIsAdca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22396" y="1425160"/>
            <a:ext cx="3191041" cy="4027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 descr="LookingAtCart_full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248" y="1397022"/>
            <a:ext cx="3072463" cy="402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alen\Desktop\Picture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174" y="1410529"/>
            <a:ext cx="3890225" cy="400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98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8020879" y="4931598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7985711" y="3082245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003295" y="1382658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5135" y="1397713"/>
            <a:ext cx="219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80</a:t>
            </a:r>
            <a:r>
              <a:rPr lang="en-US" dirty="0">
                <a:solidFill>
                  <a:schemeClr val="bg1"/>
                </a:solidFill>
              </a:rPr>
              <a:t>% </a:t>
            </a:r>
            <a:r>
              <a:rPr lang="en-US" dirty="0" smtClean="0">
                <a:solidFill>
                  <a:schemeClr val="bg1"/>
                </a:solidFill>
              </a:rPr>
              <a:t>female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5135" y="3154602"/>
            <a:ext cx="219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85% </a:t>
            </a:r>
            <a:r>
              <a:rPr lang="en-US" dirty="0" smtClean="0">
                <a:solidFill>
                  <a:schemeClr val="bg1"/>
                </a:solidFill>
              </a:rPr>
              <a:t>have attended college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55135" y="4931598"/>
            <a:ext cx="2358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65% </a:t>
            </a:r>
            <a:r>
              <a:rPr lang="en-US" dirty="0" smtClean="0">
                <a:solidFill>
                  <a:schemeClr val="bg1"/>
                </a:solidFill>
              </a:rPr>
              <a:t>over 45 years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 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616" y="2370262"/>
            <a:ext cx="60800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Primarily female customer base, which is known for higher volume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Vast majority of shoppers have attended college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Very high proportion of customer base is above 45 years of </a:t>
            </a:r>
            <a:r>
              <a:rPr lang="en-US" sz="2000" dirty="0" smtClean="0">
                <a:solidFill>
                  <a:schemeClr val="bg1"/>
                </a:solidFill>
              </a:rPr>
              <a:t>age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72029300"/>
              </p:ext>
            </p:extLst>
          </p:nvPr>
        </p:nvGraphicFramePr>
        <p:xfrm>
          <a:off x="6680200" y="790955"/>
          <a:ext cx="2292050" cy="18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905005192"/>
              </p:ext>
            </p:extLst>
          </p:nvPr>
        </p:nvGraphicFramePr>
        <p:xfrm>
          <a:off x="6680200" y="2376501"/>
          <a:ext cx="2292050" cy="18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403701351"/>
              </p:ext>
            </p:extLst>
          </p:nvPr>
        </p:nvGraphicFramePr>
        <p:xfrm>
          <a:off x="6680200" y="4217024"/>
          <a:ext cx="2292050" cy="1851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28602" y="1349835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20%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57480" y="2001186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8602" y="2867860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38514" y="3622417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85%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38513" y="5393766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65%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9592" y="4946986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6" y="258416"/>
            <a:ext cx="3470700" cy="123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43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hevron 2"/>
          <p:cNvSpPr/>
          <p:nvPr/>
        </p:nvSpPr>
        <p:spPr>
          <a:xfrm>
            <a:off x="7985711" y="4931598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7985711" y="3082245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>
            <a:off x="8020879" y="1417826"/>
            <a:ext cx="3054661" cy="863031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63C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55135" y="1485633"/>
            <a:ext cx="219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70% </a:t>
            </a:r>
            <a:r>
              <a:rPr lang="en-US" dirty="0" smtClean="0">
                <a:solidFill>
                  <a:schemeClr val="bg1"/>
                </a:solidFill>
              </a:rPr>
              <a:t>female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5135" y="3154602"/>
            <a:ext cx="2198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90% with </a:t>
            </a:r>
            <a:r>
              <a:rPr lang="en-US" dirty="0" smtClean="0">
                <a:solidFill>
                  <a:schemeClr val="bg1"/>
                </a:solidFill>
              </a:rPr>
              <a:t>65k</a:t>
            </a:r>
            <a:r>
              <a:rPr lang="en-US" dirty="0">
                <a:solidFill>
                  <a:schemeClr val="bg1"/>
                </a:solidFill>
              </a:rPr>
              <a:t>+ </a:t>
            </a:r>
            <a:r>
              <a:rPr lang="en-US" dirty="0" smtClean="0">
                <a:solidFill>
                  <a:schemeClr val="bg1"/>
                </a:solidFill>
              </a:rPr>
              <a:t>HHI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6343" y="4931598"/>
            <a:ext cx="2198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55% above 55 years of </a:t>
            </a:r>
            <a:r>
              <a:rPr lang="en-US" dirty="0" smtClean="0">
                <a:solidFill>
                  <a:schemeClr val="bg1"/>
                </a:solidFill>
              </a:rPr>
              <a:t>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616" y="2370262"/>
            <a:ext cx="62734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Primarily female customer base, which is known for higher volume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Above average proportion of customers with </a:t>
            </a:r>
            <a:r>
              <a:rPr lang="en-US" sz="2000" dirty="0" smtClean="0">
                <a:solidFill>
                  <a:schemeClr val="bg1"/>
                </a:solidFill>
              </a:rPr>
              <a:t>65k</a:t>
            </a:r>
            <a:r>
              <a:rPr lang="en-US" sz="2000" dirty="0">
                <a:solidFill>
                  <a:schemeClr val="bg1"/>
                </a:solidFill>
              </a:rPr>
              <a:t>+ HHI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95% have </a:t>
            </a:r>
            <a:r>
              <a:rPr lang="en-US" sz="2000" dirty="0">
                <a:solidFill>
                  <a:schemeClr val="bg1"/>
                </a:solidFill>
              </a:rPr>
              <a:t>attended college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More than half of the customer base is above 55 years of age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40993052"/>
              </p:ext>
            </p:extLst>
          </p:nvPr>
        </p:nvGraphicFramePr>
        <p:xfrm>
          <a:off x="6726115" y="842607"/>
          <a:ext cx="2230292" cy="18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52960817"/>
              </p:ext>
            </p:extLst>
          </p:nvPr>
        </p:nvGraphicFramePr>
        <p:xfrm>
          <a:off x="6726115" y="2428153"/>
          <a:ext cx="2230292" cy="18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02964102"/>
              </p:ext>
            </p:extLst>
          </p:nvPr>
        </p:nvGraphicFramePr>
        <p:xfrm>
          <a:off x="6726115" y="4268676"/>
          <a:ext cx="2230292" cy="180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293433" y="5085486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45%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4066" y="1931286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70%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93434" y="1501021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30%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32762" y="3513760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9</a:t>
            </a:r>
            <a:r>
              <a:rPr lang="en-US" sz="1400" b="1" dirty="0" smtClean="0">
                <a:solidFill>
                  <a:schemeClr val="bg1"/>
                </a:solidFill>
              </a:rPr>
              <a:t>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25707" y="2784392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10%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03311" y="5361862"/>
            <a:ext cx="692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55%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2" y="334279"/>
            <a:ext cx="3773724" cy="9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94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1924" y="1418877"/>
            <a:ext cx="72021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Message Frequency</a:t>
            </a:r>
          </a:p>
          <a:p>
            <a:r>
              <a:rPr lang="en-US" sz="1600" dirty="0" smtClean="0"/>
              <a:t>Per 10 Stores = 150,000 Weekly Visits </a:t>
            </a:r>
          </a:p>
          <a:p>
            <a:r>
              <a:rPr lang="en-US" sz="1600" dirty="0" smtClean="0"/>
              <a:t>150,000 x 3 impressions per Visit =</a:t>
            </a:r>
            <a:br>
              <a:rPr lang="en-US" sz="1600" dirty="0" smtClean="0"/>
            </a:br>
            <a:r>
              <a:rPr lang="en-US" b="1" dirty="0" smtClean="0">
                <a:solidFill>
                  <a:schemeClr val="bg1"/>
                </a:solidFill>
              </a:rPr>
              <a:t>450,000 Impressions per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1924" y="2834290"/>
            <a:ext cx="72021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Brand Saturation </a:t>
            </a:r>
          </a:p>
          <a:p>
            <a:r>
              <a:rPr lang="en-US" sz="1600" dirty="0" smtClean="0"/>
              <a:t>Per 10 Stores= 150,000 </a:t>
            </a:r>
          </a:p>
          <a:p>
            <a:r>
              <a:rPr lang="en-US" sz="1600" dirty="0" smtClean="0"/>
              <a:t>Weekly Visits 150,000 x 40 min =</a:t>
            </a:r>
            <a:br>
              <a:rPr lang="en-US" sz="1600" dirty="0" smtClean="0"/>
            </a:br>
            <a:r>
              <a:rPr lang="en-US" b="1" dirty="0" smtClean="0">
                <a:solidFill>
                  <a:schemeClr val="bg1"/>
                </a:solidFill>
              </a:rPr>
              <a:t>100,000 Hours of Exposure per Week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1924" y="4319123"/>
            <a:ext cx="720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High Level Of Exposure = Strong Brand 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Recognition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8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len\Desktop\Picture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/>
          <a:stretch/>
        </p:blipFill>
        <p:spPr bwMode="auto">
          <a:xfrm>
            <a:off x="7046844" y="1204740"/>
            <a:ext cx="3510658" cy="4557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580906" y="-27745"/>
            <a:ext cx="481173" cy="469033"/>
          </a:xfrm>
          <a:prstGeom prst="rect">
            <a:avLst/>
          </a:prstGeom>
        </p:spPr>
        <p:txBody>
          <a:bodyPr/>
          <a:lstStyle/>
          <a:p>
            <a:fld id="{1B094F8E-717B-4AEE-8691-AE595715C8CB}" type="slidenum">
              <a:rPr lang="en-US" b="1" smtClean="0">
                <a:solidFill>
                  <a:schemeClr val="bg1"/>
                </a:solidFill>
              </a:rPr>
              <a:pPr/>
              <a:t>9</a:t>
            </a:fld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592" y="1210873"/>
            <a:ext cx="6818955" cy="4750540"/>
          </a:xfrm>
          <a:prstGeom prst="roundRect">
            <a:avLst>
              <a:gd name="adj" fmla="val 23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1925222" y="240179"/>
            <a:ext cx="80075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464,600 Upstate Area Weekly Shopping Visits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03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Grobase Deck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15480</TotalTime>
  <Words>337</Words>
  <Application>Microsoft Macintosh PowerPoint</Application>
  <PresentationFormat>Custom</PresentationFormat>
  <Paragraphs>78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Effective, Cost Efficient, and Highly Targeted Advertising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Purnendu Biswas</dc:creator>
  <cp:lastModifiedBy>Sherri Hollenbeck</cp:lastModifiedBy>
  <cp:revision>1375</cp:revision>
  <dcterms:created xsi:type="dcterms:W3CDTF">2013-11-07T02:54:25Z</dcterms:created>
  <dcterms:modified xsi:type="dcterms:W3CDTF">2016-01-28T16:49:57Z</dcterms:modified>
</cp:coreProperties>
</file>